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5" r:id="rId6"/>
    <p:sldId id="281" r:id="rId7"/>
    <p:sldId id="282" r:id="rId8"/>
    <p:sldId id="283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9" r:id="rId18"/>
    <p:sldId id="280" r:id="rId19"/>
    <p:sldId id="284" r:id="rId20"/>
    <p:sldId id="287" r:id="rId21"/>
    <p:sldId id="294" r:id="rId22"/>
    <p:sldId id="285" r:id="rId23"/>
    <p:sldId id="286" r:id="rId24"/>
    <p:sldId id="288" r:id="rId25"/>
    <p:sldId id="290" r:id="rId26"/>
    <p:sldId id="289" r:id="rId27"/>
    <p:sldId id="292" r:id="rId28"/>
    <p:sldId id="293" r:id="rId29"/>
    <p:sldId id="295" r:id="rId30"/>
    <p:sldId id="26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60E19-23A4-4E77-934D-0DF3E2303B5E}">
          <p14:sldIdLst>
            <p14:sldId id="256"/>
            <p14:sldId id="265"/>
            <p14:sldId id="281"/>
            <p14:sldId id="282"/>
            <p14:sldId id="283"/>
            <p14:sldId id="262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84"/>
            <p14:sldId id="287"/>
            <p14:sldId id="294"/>
            <p14:sldId id="285"/>
            <p14:sldId id="286"/>
            <p14:sldId id="288"/>
            <p14:sldId id="290"/>
            <p14:sldId id="289"/>
            <p14:sldId id="292"/>
            <p14:sldId id="293"/>
            <p14:sldId id="295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8F"/>
    <a:srgbClr val="CAF9FE"/>
    <a:srgbClr val="FDDFF9"/>
    <a:srgbClr val="FBB7F3"/>
    <a:srgbClr val="F9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pPr/>
              <a:t>9/12/2023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pPr/>
              <a:t>9/12/2023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pPr/>
              <a:t>9/12/2023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pPr/>
              <a:t>9/12/2023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pPr/>
              <a:t>9/12/2023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0" y="933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254" y="79275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pPr algn="ctr"/>
            <a:r>
              <a:rPr lang="en-US" sz="7200" b="1" dirty="0">
                <a:solidFill>
                  <a:schemeClr val="tx1"/>
                </a:solidFill>
              </a:rPr>
              <a:t>CAFE Table RESERVATION system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-3068" y="298580"/>
            <a:ext cx="570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JAVA MICROSERVICES RLL-GROUP 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C969-F899-4468-BA9C-22A3BDBD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Config Server from clients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7A58-9585-2423-3318-2486C102E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the Spring Cloud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actuator dependency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&lt;dependency&gt;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org.springframework.cloud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artifactId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&gt;spring-cloud-starter-config&lt;/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artifactId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&lt;/dependency&gt;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68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635B-37F7-5721-438D-42223189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Eureka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BF3D9-0D83-3ABE-1013-015C462B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Eureka Server is an application that holds the information about all client-service applications.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this, we need to develop the Eureka server and run it on the default port 8761.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563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23CD-6D3F-DD98-BEF1-D900C9FC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Eureka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88D3-ED0F-1EDB-E517-C192810A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Eureka Clients are microservices that want to register themselves with the Eureka Server. During startup, a microservice registers its details with the server, making itself discoverable by other services.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Eureka client using @EnableEurekaClient or @EnableDiscoveryClient and with Eureka server URL in properties, it will register itself to the Eureka server.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4A10-DAA7-FD24-8CDB-FAC2913D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3A8B1-C5F6-E1F8-D149-B4B4C2CB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972007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Feign is a declarative web service client, or declarative REST client.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It makes writing web service clients easier.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To use Feign create an interface and annotate it.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Feign also supports pluggable encoders and decoders.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&lt;dependency&gt;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&lt;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groupId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org.springframework.cloud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&lt;/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groupId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&lt;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artifactId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&gt;spring-cloud-starter-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openfeign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&lt;/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artifactId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&lt;/dependency&gt;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90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Resilience4j -Circuit Breaker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025" y="2084832"/>
            <a:ext cx="972007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Resilience4j provides higher-order functions (decorators) to enhance any functional interface, lambda expression or method reference with a Circuit Breaker, Rate Limiter, Retry or Bulkhead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circuit breaker has the following 3 states: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7821" y="3584448"/>
            <a:ext cx="507854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Zipkin And Sleuth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Zipkin is a very efficient tool for distributed tracing in the microservices ecosystem.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“docker run -d -p 9411:9411 openzipkin/zipkin”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Sleuth is another tool from the Spring cloud family. It is used to generate the trace id, span id and add this information to the service calls in the headers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79FB-89B7-5B48-8654-FB1BBA36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150" y="95818"/>
            <a:ext cx="2968323" cy="1011764"/>
          </a:xfrm>
        </p:spPr>
        <p:txBody>
          <a:bodyPr/>
          <a:lstStyle/>
          <a:p>
            <a:r>
              <a:rPr lang="en-IN" dirty="0" err="1"/>
              <a:t>ScreenShots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36521-603F-467E-8B24-E9A7DACE6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008" y="1107582"/>
            <a:ext cx="2968322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Eureka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A577D-8BA8-E6C2-2BAF-1D2CAABD6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3" b="5355"/>
          <a:stretch/>
        </p:blipFill>
        <p:spPr>
          <a:xfrm>
            <a:off x="1446245" y="1931437"/>
            <a:ext cx="8674358" cy="4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2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85" y="817808"/>
            <a:ext cx="3728177" cy="9337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068"/>
          <a:stretch/>
        </p:blipFill>
        <p:spPr>
          <a:xfrm>
            <a:off x="1553738" y="1751527"/>
            <a:ext cx="8728597" cy="45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5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85" y="817808"/>
            <a:ext cx="3728177" cy="9337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28F08-C3EF-BAD9-BD16-41B8CF24B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14"/>
          <a:stretch/>
        </p:blipFill>
        <p:spPr>
          <a:xfrm>
            <a:off x="1240971" y="1835503"/>
            <a:ext cx="8431763" cy="44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5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85" y="817808"/>
            <a:ext cx="3728177" cy="933719"/>
          </a:xfrm>
        </p:spPr>
        <p:txBody>
          <a:bodyPr>
            <a:normAutofit/>
          </a:bodyPr>
          <a:lstStyle/>
          <a:p>
            <a:r>
              <a:rPr lang="en-IN" sz="2800" dirty="0"/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464"/>
          <a:stretch/>
        </p:blipFill>
        <p:spPr>
          <a:xfrm>
            <a:off x="1049885" y="1626386"/>
            <a:ext cx="10393251" cy="49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D82989-B9F1-179C-F9B0-51F6331F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D7E7C4D-FFD1-344E-16B4-3945CFB8E0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993182"/>
              </p:ext>
            </p:extLst>
          </p:nvPr>
        </p:nvGraphicFramePr>
        <p:xfrm>
          <a:off x="1007364" y="2211040"/>
          <a:ext cx="9736836" cy="410806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6202">
                  <a:extLst>
                    <a:ext uri="{9D8B030D-6E8A-4147-A177-3AD203B41FA5}">
                      <a16:colId xmlns:a16="http://schemas.microsoft.com/office/drawing/2014/main" val="1719733087"/>
                    </a:ext>
                  </a:extLst>
                </a:gridCol>
                <a:gridCol w="5566455">
                  <a:extLst>
                    <a:ext uri="{9D8B030D-6E8A-4147-A177-3AD203B41FA5}">
                      <a16:colId xmlns:a16="http://schemas.microsoft.com/office/drawing/2014/main" val="3296873242"/>
                    </a:ext>
                  </a:extLst>
                </a:gridCol>
                <a:gridCol w="2354179">
                  <a:extLst>
                    <a:ext uri="{9D8B030D-6E8A-4147-A177-3AD203B41FA5}">
                      <a16:colId xmlns:a16="http://schemas.microsoft.com/office/drawing/2014/main" val="626533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      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            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84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2563779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Shalini C (Team Lead)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0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2564330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     Ahmad Zaid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591599"/>
                  </a:ext>
                </a:extLst>
              </a:tr>
              <a:tr h="372551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2563745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Avula Reddy Prasad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595464"/>
                  </a:ext>
                </a:extLst>
              </a:tr>
              <a:tr h="372551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2563659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        Akshatha N 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48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2564229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Chowdam Baby Sivani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2563951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Kopparapu Venkata Siva Sankar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5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2563241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        Lavanya 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5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2563643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      Narige Navya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30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2564021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Pasupuleti Vinay Kumar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01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2563631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                         Sidde Bharath Kumar Reddy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1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522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273" y="939106"/>
            <a:ext cx="3728177" cy="933719"/>
          </a:xfrm>
        </p:spPr>
        <p:txBody>
          <a:bodyPr>
            <a:normAutofit/>
          </a:bodyPr>
          <a:lstStyle/>
          <a:p>
            <a:r>
              <a:rPr lang="en-IN" sz="2800" dirty="0"/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452"/>
          <a:stretch/>
        </p:blipFill>
        <p:spPr>
          <a:xfrm>
            <a:off x="1385787" y="1751527"/>
            <a:ext cx="8980523" cy="477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85" y="817808"/>
            <a:ext cx="3728177" cy="933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a menu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119"/>
          <a:stretch/>
        </p:blipFill>
        <p:spPr>
          <a:xfrm>
            <a:off x="1049885" y="1751527"/>
            <a:ext cx="10277341" cy="474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6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612" y="939106"/>
            <a:ext cx="3728177" cy="933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Update a 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598"/>
          <a:stretch/>
        </p:blipFill>
        <p:spPr>
          <a:xfrm>
            <a:off x="1181195" y="1872825"/>
            <a:ext cx="9829609" cy="466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20" y="985759"/>
            <a:ext cx="3728177" cy="933719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a menu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816"/>
          <a:stretch/>
        </p:blipFill>
        <p:spPr>
          <a:xfrm>
            <a:off x="1189843" y="1919478"/>
            <a:ext cx="9232451" cy="45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87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644" y="985759"/>
            <a:ext cx="3728177" cy="9337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fallback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ADF74-9C98-F5CA-C894-B13CDCCD5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83"/>
          <a:stretch/>
        </p:blipFill>
        <p:spPr>
          <a:xfrm>
            <a:off x="1558212" y="1910147"/>
            <a:ext cx="8453535" cy="45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0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257" y="920445"/>
            <a:ext cx="3728177" cy="933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Zipkin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Active Servers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46157-D21E-BFED-8530-57B3A3555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5" b="7009"/>
          <a:stretch/>
        </p:blipFill>
        <p:spPr>
          <a:xfrm>
            <a:off x="1306287" y="1763485"/>
            <a:ext cx="8991600" cy="44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9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4A10-DAA7-FD24-8CDB-FAC2913D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3A8B1-C5F6-E1F8-D149-B4B4C2CB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972007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In conclusion, the "Online Cafe Reservation" project is a comprehensive and ambitious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endeavor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aimed at revolutionizing the way cafe enthusiasts interact with their favourite cafes.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By leveraging the power of Java Microservice architecture and a modern tech stack including Spring Boot, Spring Cloud, Spring Data JPA, MySQL, Docker, and more, this project seeks to deliver a robust and scalable backend infrastructure.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04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50098"/>
            <a:ext cx="972007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 (Spring Cloud Config server, Spring Cloud Netflix Eureka, Feign, Resilience4j, Sleuth and Zipkin)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fast-paced world of today, people are constantly seeking convenient and efficient ways to dine out and enjoy their favorite meals at cafes and restaurants.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traditional method of making table reservations and interacting with cafes is evolving towards a more digital and user-friendly experience.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cater to this growing demand, our project aims to develop a modern and robust "Cafe Table Reservation System."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this project is to create a comprehensive Backend RESTful Web Services infrastructure to power the Cafe Table Reservation System.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Java Microservice architecture, Spring Boot, Spring Cloud, and Spring Data JPA, we intend to build a highly scalable, responsive, and reliable platform for both cafe administrators and end users.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Web Security with Spring Boot | Training - inovex GmbH">
            <a:extLst>
              <a:ext uri="{FF2B5EF4-FFF2-40B4-BE49-F238E27FC236}">
                <a16:creationId xmlns:a16="http://schemas.microsoft.com/office/drawing/2014/main" id="{0B9C53A5-295A-4FBA-888C-CCFB882F6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0" b="23890"/>
          <a:stretch/>
        </p:blipFill>
        <p:spPr bwMode="auto">
          <a:xfrm>
            <a:off x="1397052" y="2907259"/>
            <a:ext cx="1532459" cy="89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ySQL logo and symbol, meaning, history, PNG">
            <a:extLst>
              <a:ext uri="{FF2B5EF4-FFF2-40B4-BE49-F238E27FC236}">
                <a16:creationId xmlns:a16="http://schemas.microsoft.com/office/drawing/2014/main" id="{96059284-A759-4094-87F2-392B8FD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27" y="1007822"/>
            <a:ext cx="1426584" cy="89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ocker Logo Png, Transparent Png - kindpng">
            <a:extLst>
              <a:ext uri="{FF2B5EF4-FFF2-40B4-BE49-F238E27FC236}">
                <a16:creationId xmlns:a16="http://schemas.microsoft.com/office/drawing/2014/main" id="{DBF9DDFF-7616-4144-859E-A73D0B1E0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15" y="882339"/>
            <a:ext cx="1163421" cy="104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ring-cloud | The Pragmatic Integrator">
            <a:extLst>
              <a:ext uri="{FF2B5EF4-FFF2-40B4-BE49-F238E27FC236}">
                <a16:creationId xmlns:a16="http://schemas.microsoft.com/office/drawing/2014/main" id="{1F44C97C-42A5-4E87-88DA-76466A0BA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" t="7445" r="-7047" b="8174"/>
          <a:stretch/>
        </p:blipFill>
        <p:spPr bwMode="auto">
          <a:xfrm>
            <a:off x="5771940" y="758173"/>
            <a:ext cx="1324080" cy="111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What Is GitHub? A Beginner's Introduction to GitHub | by Geetika Kaushik |  Medium">
            <a:extLst>
              <a:ext uri="{FF2B5EF4-FFF2-40B4-BE49-F238E27FC236}">
                <a16:creationId xmlns:a16="http://schemas.microsoft.com/office/drawing/2014/main" id="{A07BE1D7-BCA6-478E-9FE5-D099D6771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r="11695"/>
          <a:stretch/>
        </p:blipFill>
        <p:spPr bwMode="auto">
          <a:xfrm>
            <a:off x="3960985" y="2806350"/>
            <a:ext cx="1532459" cy="111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ostman's 2022 State of the API Report Finds APIs Dominate Software  Development | Business Wire">
            <a:extLst>
              <a:ext uri="{FF2B5EF4-FFF2-40B4-BE49-F238E27FC236}">
                <a16:creationId xmlns:a16="http://schemas.microsoft.com/office/drawing/2014/main" id="{2D8BFBB8-0B35-42E4-815B-6AE878ACB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-493" r="18107" b="493"/>
          <a:stretch/>
        </p:blipFill>
        <p:spPr bwMode="auto">
          <a:xfrm>
            <a:off x="7805711" y="573204"/>
            <a:ext cx="1791479" cy="14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omcat Monitoring Template | InfluxData">
            <a:extLst>
              <a:ext uri="{FF2B5EF4-FFF2-40B4-BE49-F238E27FC236}">
                <a16:creationId xmlns:a16="http://schemas.microsoft.com/office/drawing/2014/main" id="{FDA1A43B-D4F5-4B1C-9CB4-F556B3227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1" b="15949"/>
          <a:stretch/>
        </p:blipFill>
        <p:spPr bwMode="auto">
          <a:xfrm>
            <a:off x="6433980" y="2861895"/>
            <a:ext cx="1525686" cy="100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5C816DC-6FA1-4D72-9F4D-404AC768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4970463"/>
            <a:ext cx="9720262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lang="en-IN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7249" y="5762625"/>
            <a:ext cx="106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Spring Cloud: Spring Cloud Config, Spring Cloud Netflix Eureka, Feign, Resilience4j, Retry, Sleuth and Zipkin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0477C-7B08-8743-2E70-CC85A8E1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E40F-6545-AC5A-8B5E-21ED1BA6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Spring Boot is an open-source Java-based framework used to create a micro-service.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It is easy to create a stand-alone and production ready spring applications using Spring Boot.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It contains a comprehensive infrastructure support for developing a micro-service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It enables you to develop enterprise-ready applications that you can "just run".</a:t>
            </a:r>
            <a:br>
              <a:rPr lang="en-US" dirty="0"/>
            </a:b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362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DBA9-324E-7278-4D4D-06540CA5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F5C3-DBE9-A6AB-A3E1-C2824EB6E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20122" cy="43243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Microservices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also known as the microservice architecture - is an architectural style that structures an application as a collection of services.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Highly maintainable and testable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Loosely coupled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Independently deployable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Organized around business capabilities</a:t>
            </a:r>
          </a:p>
          <a:p>
            <a:pPr marL="0" indent="0">
              <a:buNone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2954-9E1F-AE0F-731C-7D014D41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CLOUD CONFIG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91C03-6B47-063C-A943-6427D7AB8779}"/>
              </a:ext>
            </a:extLst>
          </p:cNvPr>
          <p:cNvSpPr/>
          <p:nvPr/>
        </p:nvSpPr>
        <p:spPr>
          <a:xfrm>
            <a:off x="1175657" y="3971109"/>
            <a:ext cx="9568543" cy="24819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33E72F2D-9E12-0D02-9911-67DC04E3FC82}"/>
              </a:ext>
            </a:extLst>
          </p:cNvPr>
          <p:cNvSpPr/>
          <p:nvPr/>
        </p:nvSpPr>
        <p:spPr>
          <a:xfrm>
            <a:off x="1830903" y="4560830"/>
            <a:ext cx="1940767" cy="1296955"/>
          </a:xfrm>
          <a:prstGeom prst="flowChartMagneticDisk">
            <a:avLst/>
          </a:prstGeom>
          <a:solidFill>
            <a:srgbClr val="FDDF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Properties stored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In Git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4DA4D9-DE61-D619-E122-ED6588343D3D}"/>
              </a:ext>
            </a:extLst>
          </p:cNvPr>
          <p:cNvSpPr/>
          <p:nvPr/>
        </p:nvSpPr>
        <p:spPr>
          <a:xfrm>
            <a:off x="4830696" y="4560830"/>
            <a:ext cx="2276669" cy="1296955"/>
          </a:xfrm>
          <a:prstGeom prst="rect">
            <a:avLst/>
          </a:prstGeom>
          <a:solidFill>
            <a:srgbClr val="CAF9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Cafe - Config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6FCD5-F04D-BEB3-89A9-2EC474A21FFB}"/>
              </a:ext>
            </a:extLst>
          </p:cNvPr>
          <p:cNvSpPr/>
          <p:nvPr/>
        </p:nvSpPr>
        <p:spPr>
          <a:xfrm>
            <a:off x="8024876" y="4560830"/>
            <a:ext cx="2276669" cy="1296955"/>
          </a:xfrm>
          <a:prstGeom prst="rect">
            <a:avLst/>
          </a:prstGeom>
          <a:solidFill>
            <a:srgbClr val="FFFF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CafeMainApplication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FEC600-1AEC-8A66-77C5-E5CA0023663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789461" y="5209307"/>
            <a:ext cx="10412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C5BA0F-DAAA-0FDA-2AC5-58397256E549}"/>
              </a:ext>
            </a:extLst>
          </p:cNvPr>
          <p:cNvCxnSpPr>
            <a:cxnSpLocks/>
          </p:cNvCxnSpPr>
          <p:nvPr/>
        </p:nvCxnSpPr>
        <p:spPr>
          <a:xfrm>
            <a:off x="7107365" y="5209307"/>
            <a:ext cx="917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75657" y="1906073"/>
            <a:ext cx="9568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 is an externalized configuration server in which applications and services can deposit, access, and manage all runtime configuration properties.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 also supports version control of the configuration properties.</a:t>
            </a:r>
          </a:p>
        </p:txBody>
      </p:sp>
    </p:spTree>
    <p:extLst>
      <p:ext uri="{BB962C8B-B14F-4D97-AF65-F5344CB8AC3E}">
        <p14:creationId xmlns:p14="http://schemas.microsoft.com/office/powerpoint/2010/main" val="5010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design</Template>
  <TotalTime>489</TotalTime>
  <Words>857</Words>
  <Application>Microsoft Office PowerPoint</Application>
  <PresentationFormat>Widescreen</PresentationFormat>
  <Paragraphs>120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CAFE Table RESERVATION system</vt:lpstr>
      <vt:lpstr>Team members</vt:lpstr>
      <vt:lpstr>Agenda</vt:lpstr>
      <vt:lpstr>Introduction</vt:lpstr>
      <vt:lpstr>Objectives</vt:lpstr>
      <vt:lpstr>Tools and Technologies</vt:lpstr>
      <vt:lpstr>SPRING BOOT</vt:lpstr>
      <vt:lpstr>MICROSERVICES</vt:lpstr>
      <vt:lpstr>SPRING CLOUD CONFIG SERVER</vt:lpstr>
      <vt:lpstr>Accessing the Config Server from clients</vt:lpstr>
      <vt:lpstr>Eureka server</vt:lpstr>
      <vt:lpstr>Eureka client</vt:lpstr>
      <vt:lpstr>feign</vt:lpstr>
      <vt:lpstr>Spring Cloud Resilience4j -Circuit Breaker</vt:lpstr>
      <vt:lpstr>Zipkin And Sleuth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 RESERVATION</dc:title>
  <dc:creator>narige navya</dc:creator>
  <cp:lastModifiedBy>Shalini C</cp:lastModifiedBy>
  <cp:revision>71</cp:revision>
  <dcterms:created xsi:type="dcterms:W3CDTF">2023-09-11T03:37:38Z</dcterms:created>
  <dcterms:modified xsi:type="dcterms:W3CDTF">2023-09-12T05:25:47Z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